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9"/>
  </p:notesMasterIdLst>
  <p:sldIdLst>
    <p:sldId id="281" r:id="rId2"/>
    <p:sldId id="530" r:id="rId3"/>
    <p:sldId id="534" r:id="rId4"/>
    <p:sldId id="535" r:id="rId5"/>
    <p:sldId id="536" r:id="rId6"/>
    <p:sldId id="537" r:id="rId7"/>
    <p:sldId id="416" r:id="rId8"/>
  </p:sldIdLst>
  <p:sldSz cx="9144000" cy="6858000" type="screen4x3"/>
  <p:notesSz cx="6858000" cy="9144000"/>
  <p:embeddedFontLst>
    <p:embeddedFont>
      <p:font typeface="GyeonggiTitleOTF Medium" panose="02020603020101020101" charset="-127"/>
      <p:regular r:id="rId10"/>
      <p:bold r:id="rId11"/>
      <p:italic r:id="rId12"/>
      <p:boldItalic r:id="rId13"/>
    </p:embeddedFont>
    <p:embeddedFont>
      <p:font typeface="GyeonggiTitleOTF Medium" panose="02020603020101020101" charset="-127"/>
      <p:regular r:id="rId10"/>
      <p:bold r:id="rId11"/>
      <p:italic r:id="rId12"/>
      <p:boldItalic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경기천년바탕 Regular" panose="02020503020101020101" pitchFamily="18" charset="-127"/>
      <p:regular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6" autoAdjust="0"/>
    <p:restoredTop sz="82853" autoAdjust="0"/>
  </p:normalViewPr>
  <p:slideViewPr>
    <p:cSldViewPr snapToGrid="0">
      <p:cViewPr varScale="1">
        <p:scale>
          <a:sx n="65" d="100"/>
          <a:sy n="65" d="100"/>
        </p:scale>
        <p:origin x="1877" y="43"/>
      </p:cViewPr>
      <p:guideLst>
        <p:guide orient="horz" pos="2183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249" d="100"/>
          <a:sy n="249" d="100"/>
        </p:scale>
        <p:origin x="392" y="-4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yeonggiTitleOTF Medium" panose="02020603020101020101" pitchFamily="18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yeonggiTitleOTF Medium" panose="02020603020101020101" pitchFamily="18" charset="-127"/>
              </a:defRPr>
            </a:lvl1pPr>
          </a:lstStyle>
          <a:p>
            <a:fld id="{4E7E67DA-0D19-E746-AC67-3D263D67A4FB}" type="datetimeFigureOut">
              <a:rPr kumimoji="1" lang="ko-Kore-KR" altLang="en-US" smtClean="0"/>
              <a:pPr/>
              <a:t>11/16/2023</a:t>
            </a:fld>
            <a:endParaRPr kumimoji="1" lang="ko-Kore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yeonggiTitleOTF Medium" panose="02020603020101020101" pitchFamily="18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yeonggiTitleOTF Medium" panose="02020603020101020101" pitchFamily="18" charset="-127"/>
              </a:defRPr>
            </a:lvl1pPr>
          </a:lstStyle>
          <a:p>
            <a:fld id="{234CA8CE-722C-C442-8664-4A3D4F9859B1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38832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49939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그림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2: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질문 응답 도구에 대해 설명한 접근 방식의 주요 단계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입력 텍스트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를 고려할 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먼저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apositioni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와 대응하는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API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호출 후보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c1 i,c2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i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,...,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cki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샘플링합니다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그런 다음 이러한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API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호출을 실행하고 다음 토큰에서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lossLi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 감소시키지 않는 모든 호출을 필터링합니다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나머지 모든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API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호출은 원본 텍스트와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인터리빙되어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 새로운 텍스트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x ∗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가 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.</a:t>
            </a:r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016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질문 응답 도구를 위해 설명된 접근 방식의 주요 단계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입력 텍스트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가 주어지면 먼저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apositioni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와 대응하는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API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호출 후보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c1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i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, c2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i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,...,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cki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샘플링합니다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그런 다음 이러한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API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호출을 실행하고 다음 토큰에서 손실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Li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을 줄이지 않는 모든 호출을 필터링합니다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나머지 모든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API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호출은 원본 텍스트와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인터리빙되어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 새로운 텍스트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x ∗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가 생성됩니다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.</a:t>
            </a:r>
          </a:p>
          <a:p>
            <a:r>
              <a:rPr kumimoji="1" lang="en-US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Interleaved </a:t>
            </a:r>
            <a:r>
              <a:rPr kumimoji="1"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겹겹이 쌓인</a:t>
            </a:r>
            <a:endParaRPr kumimoji="1" lang="en-US" altLang="en-US" b="0" i="0" dirty="0">
              <a:solidFill>
                <a:srgbClr val="000000"/>
              </a:solidFill>
              <a:effectLst/>
              <a:latin typeface="경기천년바탕 Regular" panose="020205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3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9045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질문 응답 도구를 위해 설명된 접근 방식의 주요 단계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입력 텍스트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가 주어지면 먼저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apositioni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와 대응하는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API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호출 후보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c1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i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, c2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i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,...,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cki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샘플링합니다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그런 다음 이러한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API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호출을 실행하고 다음 토큰에서 손실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Li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을 줄이지 않는 모든 호출을 필터링합니다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나머지 모든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API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호출은 원본 텍스트와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인터리빙되어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 새로운 텍스트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x ∗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가 생성됩니다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.</a:t>
            </a:r>
          </a:p>
          <a:p>
            <a:r>
              <a:rPr kumimoji="1" lang="en-US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Interleaved </a:t>
            </a:r>
            <a:r>
              <a:rPr kumimoji="1"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겹겹이 쌓인</a:t>
            </a:r>
            <a:endParaRPr kumimoji="1" lang="en-US" altLang="en-US" b="0" i="0" dirty="0">
              <a:solidFill>
                <a:srgbClr val="000000"/>
              </a:solidFill>
              <a:effectLst/>
              <a:latin typeface="경기천년바탕 Regular" panose="020205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21724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남경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고순현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 주택과 도시 향 건설국 신</a:t>
            </a:r>
            <a:endParaRPr lang="en-US" altLang="ko-KR" b="0" i="0" dirty="0">
              <a:solidFill>
                <a:srgbClr val="000000"/>
              </a:solidFill>
              <a:effectLst/>
              <a:latin typeface="경기천년바탕 Regular" panose="02020503020101020101" pitchFamily="18" charset="-127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난징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가오춘현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주택도시농촌건설국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도시신</a:t>
            </a:r>
            <a:endParaRPr lang="en-US" altLang="ko-KR" b="0" i="0" dirty="0">
              <a:solidFill>
                <a:srgbClr val="000000"/>
              </a:solidFill>
              <a:effectLst/>
              <a:latin typeface="경기천년바탕 Regular" panose="02020503020101020101" pitchFamily="18" charset="-127"/>
            </a:endParaRPr>
          </a:p>
          <a:p>
            <a:endParaRPr kumimoji="1" lang="en-US" altLang="en-US" b="0" i="0" dirty="0">
              <a:solidFill>
                <a:srgbClr val="000000"/>
              </a:solidFill>
              <a:effectLst/>
              <a:latin typeface="경기천년바탕 Regular" panose="02020503020101020101" pitchFamily="18" charset="-127"/>
            </a:endParaRPr>
          </a:p>
          <a:p>
            <a:r>
              <a:rPr lang="ko-KR" altLang="en-US" b="0" i="0" dirty="0" err="1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가오춘은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그 지방의 일곱 구역의 하나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수도 난징</a:t>
            </a:r>
            <a:endParaRPr kumimoji="1" lang="en-US" altLang="en-US" b="0" i="0" dirty="0">
              <a:solidFill>
                <a:srgbClr val="000000"/>
              </a:solidFill>
              <a:effectLst/>
              <a:latin typeface="경기천년바탕 Regular" panose="020205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64060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남경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고순현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 주택과 도시 향 건설국 신</a:t>
            </a:r>
            <a:endParaRPr lang="en-US" altLang="ko-KR" b="0" i="0" dirty="0">
              <a:solidFill>
                <a:srgbClr val="000000"/>
              </a:solidFill>
              <a:effectLst/>
              <a:latin typeface="경기천년바탕 Regular" panose="02020503020101020101" pitchFamily="18" charset="-127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난징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가오춘현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주택도시농촌건설국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도시신</a:t>
            </a:r>
            <a:endParaRPr lang="en-US" altLang="ko-KR" b="0" i="0" dirty="0">
              <a:solidFill>
                <a:srgbClr val="000000"/>
              </a:solidFill>
              <a:effectLst/>
              <a:latin typeface="경기천년바탕 Regular" panose="02020503020101020101" pitchFamily="18" charset="-127"/>
            </a:endParaRPr>
          </a:p>
          <a:p>
            <a:endParaRPr kumimoji="1" lang="en-US" altLang="en-US" b="0" i="0" dirty="0">
              <a:solidFill>
                <a:srgbClr val="000000"/>
              </a:solidFill>
              <a:effectLst/>
              <a:latin typeface="경기천년바탕 Regular" panose="02020503020101020101" pitchFamily="18" charset="-127"/>
            </a:endParaRPr>
          </a:p>
          <a:p>
            <a:r>
              <a:rPr lang="ko-KR" altLang="en-US" b="0" i="0" dirty="0" err="1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가오춘은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그 지방의 일곱 구역의 하나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수도 난징</a:t>
            </a:r>
            <a:endParaRPr kumimoji="1" lang="en-US" altLang="en-US" b="0" i="0" dirty="0">
              <a:solidFill>
                <a:srgbClr val="000000"/>
              </a:solidFill>
              <a:effectLst/>
              <a:latin typeface="경기천년바탕 Regular" panose="020205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6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96159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11/16/2023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4485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11/16/2023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2075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11/16/2023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1533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11/16/2023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3240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11/16/2023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1947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11/16/2023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82217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11/16/2023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1303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11/16/2023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8892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11/16/2023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8021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11/16/2023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292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11/16/2023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5640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yeonggiTitleOTF Medium" panose="02020603020101020101" pitchFamily="18" charset="-127"/>
              </a:defRPr>
            </a:lvl1pPr>
          </a:lstStyle>
          <a:p>
            <a:fld id="{B434692D-D85F-1540-A0C8-1EA0CA5B78D5}" type="datetimeFigureOut">
              <a:rPr kumimoji="1" lang="ko-Kore-KR" altLang="en-US" smtClean="0"/>
              <a:pPr/>
              <a:t>11/16/2023</a:t>
            </a:fld>
            <a:endParaRPr kumimoji="1" lang="ko-Kore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yeonggiTitleOTF Medium" panose="02020603020101020101" pitchFamily="18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yeonggiTitleOTF Medium" panose="02020603020101020101" pitchFamily="18" charset="-127"/>
              </a:defRPr>
            </a:lvl1pPr>
          </a:lstStyle>
          <a:p>
            <a:fld id="{55DE4BDA-059B-1647-A1B5-3021ED81D6C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39154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yeonggiTitleOTF Medium" panose="02020603020101020101" pitchFamily="18" charset="-12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EEF066E-2E82-8707-FDE3-9E2E6B45A361}"/>
              </a:ext>
            </a:extLst>
          </p:cNvPr>
          <p:cNvSpPr txBox="1"/>
          <p:nvPr/>
        </p:nvSpPr>
        <p:spPr>
          <a:xfrm>
            <a:off x="3259076" y="3075057"/>
            <a:ext cx="26171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ToolFormer</a:t>
            </a:r>
            <a:endParaRPr lang="en-US" altLang="ko-KR" sz="4000" b="1" dirty="0">
              <a:latin typeface="GYEONGGITITLEOTF MEDIUM" panose="02020603020101020101" pitchFamily="18" charset="-127"/>
              <a:ea typeface="GYEONGGITITLEOTF MEDIUM" panose="02020603020101020101" pitchFamily="18" charset="-127"/>
              <a:cs typeface="Pretendard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CA1D99-0908-724D-1A30-EF519AB94F3F}"/>
              </a:ext>
            </a:extLst>
          </p:cNvPr>
          <p:cNvSpPr txBox="1"/>
          <p:nvPr/>
        </p:nvSpPr>
        <p:spPr>
          <a:xfrm>
            <a:off x="3327107" y="4898137"/>
            <a:ext cx="2549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김성연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김영상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조희진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DDF0E2-2A6E-8222-B68F-0072818B8425}"/>
              </a:ext>
            </a:extLst>
          </p:cNvPr>
          <p:cNvSpPr txBox="1"/>
          <p:nvPr/>
        </p:nvSpPr>
        <p:spPr>
          <a:xfrm>
            <a:off x="4200743" y="4498027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GME</a:t>
            </a:r>
            <a:endParaRPr kumimoji="1" lang="ko-KR" altLang="en-US" sz="2000" b="1" dirty="0">
              <a:latin typeface="GYEONGGITITLEOTF MEDIUM" panose="02020603020101020101" pitchFamily="18" charset="-127"/>
              <a:ea typeface="GYEONGGITITLEOTF MEDIUM" panose="02020603020101020101" pitchFamily="18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724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200" dirty="0" err="1">
                <a:ea typeface="GyeonggiTitleOTF Medium" panose="02020603020101020101" pitchFamily="18" charset="-127"/>
              </a:rPr>
              <a:t>ToolFormer</a:t>
            </a:r>
            <a:endParaRPr kumimoji="1" lang="en-US" altLang="ko-KR" sz="3200" dirty="0">
              <a:ea typeface="GyeonggiTitleOTF 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16CE4A-EB77-250F-0673-DEF7E587C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58153"/>
            <a:ext cx="7886700" cy="93800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altLang="ko-KR" sz="2000" dirty="0" err="1">
                <a:ea typeface="GyeonggiTitleOTF Medium" panose="02020603020101020101" pitchFamily="18" charset="-127"/>
              </a:rPr>
              <a:t>ToolFormer</a:t>
            </a:r>
            <a:endParaRPr lang="en" altLang="ko-Kore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r>
              <a:rPr lang="ko-KR" altLang="en-US" sz="1600" dirty="0">
                <a:ea typeface="GyeonggiTitleOTF Medium" panose="02020603020101020101" pitchFamily="18" charset="-127"/>
              </a:rPr>
              <a:t>사람의 도움없이</a:t>
            </a:r>
            <a:r>
              <a:rPr lang="en-US" altLang="ko-KR" sz="1600" dirty="0">
                <a:ea typeface="GyeonggiTitleOTF Medium" panose="02020603020101020101" pitchFamily="18" charset="-127"/>
              </a:rPr>
              <a:t>, LM</a:t>
            </a:r>
            <a:r>
              <a:rPr lang="ko-KR" altLang="en-US" sz="1600" dirty="0">
                <a:ea typeface="GyeonggiTitleOTF Medium" panose="02020603020101020101" pitchFamily="18" charset="-127"/>
              </a:rPr>
              <a:t>이 언제 어디서 도구를 사용할 지 스스로 결정하는 것을 목표로 함</a:t>
            </a:r>
            <a:r>
              <a:rPr lang="en-US" altLang="ko-KR" sz="1600" dirty="0">
                <a:ea typeface="GyeonggiTitleOTF Medium" panose="02020603020101020101" pitchFamily="18" charset="-127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99EF018-0E9A-4374-844C-3FE598024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275840"/>
            <a:ext cx="3069590" cy="32514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F3AE459-B494-406D-B303-53338C426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5527252"/>
            <a:ext cx="3473583" cy="111939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E8BE360-694A-481E-950B-D7C13596E367}"/>
              </a:ext>
            </a:extLst>
          </p:cNvPr>
          <p:cNvSpPr txBox="1"/>
          <p:nvPr/>
        </p:nvSpPr>
        <p:spPr>
          <a:xfrm>
            <a:off x="3820795" y="2424218"/>
            <a:ext cx="457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Toolformer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A</a:t>
            </a:r>
            <a:r>
              <a:rPr lang="ko-KR" altLang="en-US" dirty="0"/>
              <a:t> </a:t>
            </a:r>
            <a:r>
              <a:rPr lang="ko-KR" altLang="en-US" dirty="0" err="1"/>
              <a:t>model</a:t>
            </a:r>
            <a:r>
              <a:rPr lang="ko-KR" altLang="en-US" dirty="0"/>
              <a:t> </a:t>
            </a:r>
            <a:r>
              <a:rPr lang="ko-KR" altLang="en-US" dirty="0" err="1"/>
              <a:t>trained</a:t>
            </a:r>
            <a:r>
              <a:rPr lang="ko-KR" altLang="en-US" dirty="0"/>
              <a:t>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decide</a:t>
            </a:r>
            <a:r>
              <a:rPr lang="ko-KR" altLang="en-US" dirty="0"/>
              <a:t> </a:t>
            </a:r>
            <a:r>
              <a:rPr lang="ko-KR" altLang="en-US" dirty="0" err="1"/>
              <a:t>which</a:t>
            </a:r>
            <a:r>
              <a:rPr lang="ko-KR" altLang="en-US" dirty="0"/>
              <a:t> </a:t>
            </a:r>
            <a:r>
              <a:rPr lang="ko-KR" altLang="en-US" dirty="0" err="1"/>
              <a:t>APIs</a:t>
            </a:r>
            <a:r>
              <a:rPr lang="ko-KR" altLang="en-US" dirty="0"/>
              <a:t>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call</a:t>
            </a:r>
            <a:r>
              <a:rPr lang="ko-KR" altLang="en-US" dirty="0"/>
              <a:t>, </a:t>
            </a:r>
            <a:r>
              <a:rPr lang="ko-KR" altLang="en-US" dirty="0" err="1"/>
              <a:t>when</a:t>
            </a:r>
            <a:r>
              <a:rPr lang="ko-KR" altLang="en-US" dirty="0"/>
              <a:t>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call</a:t>
            </a:r>
            <a:r>
              <a:rPr lang="ko-KR" altLang="en-US" dirty="0"/>
              <a:t> </a:t>
            </a:r>
            <a:r>
              <a:rPr lang="ko-KR" altLang="en-US" dirty="0" err="1"/>
              <a:t>them</a:t>
            </a:r>
            <a:r>
              <a:rPr lang="ko-KR" altLang="en-US" dirty="0"/>
              <a:t>, </a:t>
            </a:r>
            <a:r>
              <a:rPr lang="ko-KR" altLang="en-US" dirty="0" err="1"/>
              <a:t>what</a:t>
            </a:r>
            <a:r>
              <a:rPr lang="ko-KR" altLang="en-US" dirty="0"/>
              <a:t> </a:t>
            </a:r>
            <a:r>
              <a:rPr lang="ko-KR" altLang="en-US" dirty="0" err="1"/>
              <a:t>arguments</a:t>
            </a:r>
            <a:r>
              <a:rPr lang="ko-KR" altLang="en-US" dirty="0"/>
              <a:t>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pass</a:t>
            </a:r>
            <a:r>
              <a:rPr lang="ko-KR" altLang="en-US" dirty="0"/>
              <a:t>, and </a:t>
            </a:r>
            <a:r>
              <a:rPr lang="ko-KR" altLang="en-US" dirty="0" err="1"/>
              <a:t>how</a:t>
            </a:r>
            <a:r>
              <a:rPr lang="ko-KR" altLang="en-US" dirty="0"/>
              <a:t>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best</a:t>
            </a:r>
            <a:r>
              <a:rPr lang="ko-KR" altLang="en-US" dirty="0"/>
              <a:t> </a:t>
            </a:r>
            <a:r>
              <a:rPr lang="ko-KR" altLang="en-US" dirty="0" err="1"/>
              <a:t>incorporate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results</a:t>
            </a:r>
            <a:r>
              <a:rPr lang="ko-KR" altLang="en-US" dirty="0"/>
              <a:t> </a:t>
            </a:r>
            <a:r>
              <a:rPr lang="ko-KR" altLang="en-US" dirty="0" err="1"/>
              <a:t>into</a:t>
            </a:r>
            <a:r>
              <a:rPr lang="ko-KR" altLang="en-US" dirty="0"/>
              <a:t> </a:t>
            </a:r>
            <a:r>
              <a:rPr lang="ko-KR" altLang="en-US" dirty="0" err="1"/>
              <a:t>future</a:t>
            </a:r>
            <a:r>
              <a:rPr lang="ko-KR" altLang="en-US" dirty="0"/>
              <a:t> </a:t>
            </a:r>
            <a:r>
              <a:rPr lang="ko-KR" altLang="en-US" dirty="0" err="1"/>
              <a:t>token</a:t>
            </a:r>
            <a:r>
              <a:rPr lang="ko-KR" altLang="en-US" dirty="0"/>
              <a:t> </a:t>
            </a:r>
            <a:r>
              <a:rPr lang="ko-KR" altLang="en-US" dirty="0" err="1"/>
              <a:t>prediction</a:t>
            </a:r>
            <a:r>
              <a:rPr lang="ko-KR" altLang="en-US" dirty="0"/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어떤 </a:t>
            </a:r>
            <a:r>
              <a:rPr lang="en-US" altLang="ko-KR" dirty="0"/>
              <a:t>API</a:t>
            </a:r>
            <a:r>
              <a:rPr lang="ko-KR" altLang="en-US" dirty="0"/>
              <a:t>를 호출할 것인지</a:t>
            </a:r>
            <a:r>
              <a:rPr lang="en-US" altLang="ko-KR" dirty="0"/>
              <a:t>, </a:t>
            </a:r>
            <a:r>
              <a:rPr lang="ko-KR" altLang="en-US" dirty="0"/>
              <a:t>언제 호출할 것인지</a:t>
            </a:r>
            <a:r>
              <a:rPr lang="en-US" altLang="ko-KR" dirty="0"/>
              <a:t>, </a:t>
            </a:r>
            <a:r>
              <a:rPr lang="ko-KR" altLang="en-US" dirty="0"/>
              <a:t>어떤 인수를 통과할 것인지</a:t>
            </a:r>
            <a:r>
              <a:rPr lang="en-US" altLang="ko-KR" dirty="0"/>
              <a:t>, </a:t>
            </a:r>
            <a:r>
              <a:rPr lang="ko-KR" altLang="en-US" dirty="0"/>
              <a:t>그리고 결과를 미래 토큰 예측에 가장 잘 통합하는 방법을 결정하도록 훈련된 모델</a:t>
            </a:r>
          </a:p>
        </p:txBody>
      </p:sp>
    </p:spTree>
    <p:extLst>
      <p:ext uri="{BB962C8B-B14F-4D97-AF65-F5344CB8AC3E}">
        <p14:creationId xmlns:p14="http://schemas.microsoft.com/office/powerpoint/2010/main" val="1254794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200" dirty="0" err="1">
                <a:ea typeface="GyeonggiTitleOTF Medium" panose="02020603020101020101" pitchFamily="18" charset="-127"/>
              </a:rPr>
              <a:t>ToolFormer</a:t>
            </a:r>
            <a:endParaRPr kumimoji="1" lang="en-US" altLang="ko-KR" sz="3200" dirty="0">
              <a:ea typeface="GyeonggiTitleOTF 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16CE4A-EB77-250F-0673-DEF7E587C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58152"/>
            <a:ext cx="7886700" cy="523568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altLang="ko-KR" sz="2000" dirty="0" err="1">
                <a:ea typeface="GyeonggiTitleOTF Medium" panose="02020603020101020101" pitchFamily="18" charset="-127"/>
              </a:rPr>
              <a:t>ToolFormer</a:t>
            </a:r>
            <a:endParaRPr lang="en" altLang="ko-Kore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457200" lvl="1" indent="0">
              <a:buNone/>
            </a:pPr>
            <a:endParaRPr lang="en-US" altLang="ko-KR" sz="1600" dirty="0"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endParaRPr lang="en-US" altLang="ko-KR" sz="1600" dirty="0"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endParaRPr lang="en-US" altLang="ko-KR" sz="1600" dirty="0"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endParaRPr lang="en-US" altLang="ko-KR" sz="1600" dirty="0"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endParaRPr lang="en-US" altLang="ko-KR" sz="1600" dirty="0"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API</a:t>
            </a:r>
            <a:r>
              <a:rPr lang="ko-KR" altLang="en-US" sz="1600" dirty="0">
                <a:ea typeface="GyeonggiTitleOTF Medium" panose="02020603020101020101" pitchFamily="18" charset="-127"/>
              </a:rPr>
              <a:t>의 역할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API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로 얻은 응답이 향후 토큰을 예측할 때 도움이 되기 위해</a:t>
            </a: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endParaRPr lang="en-US" altLang="ko-Kore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buFont typeface="Wingdings" pitchFamily="2" charset="2"/>
              <a:buChar char="v"/>
            </a:pPr>
            <a:r>
              <a:rPr lang="ko-KR" altLang="en-US" sz="2000" dirty="0">
                <a:ea typeface="GyeonggiTitleOTF Medium" panose="02020603020101020101" pitchFamily="18" charset="-127"/>
              </a:rPr>
              <a:t>특징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Image</a:t>
            </a:r>
            <a:endParaRPr lang="en-US" altLang="ko-KR" sz="1600" dirty="0">
              <a:highlight>
                <a:srgbClr val="FFFF00"/>
              </a:highlight>
              <a:ea typeface="GyeonggiTitleOTF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74F3C77-7E96-45F3-874C-81065B68B5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238"/>
          <a:stretch/>
        </p:blipFill>
        <p:spPr>
          <a:xfrm>
            <a:off x="444434" y="1737658"/>
            <a:ext cx="7886699" cy="23754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08B473-1DC3-4294-AC43-D7CBD9920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157" y="5142610"/>
            <a:ext cx="3458058" cy="7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520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200" dirty="0" err="1">
                <a:ea typeface="GyeonggiTitleOTF Medium" panose="02020603020101020101" pitchFamily="18" charset="-127"/>
              </a:rPr>
              <a:t>ToolFormer</a:t>
            </a:r>
            <a:endParaRPr kumimoji="1" lang="en-US" altLang="ko-KR" sz="3200" dirty="0">
              <a:ea typeface="GyeonggiTitleOTF 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16CE4A-EB77-250F-0673-DEF7E587C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58152"/>
            <a:ext cx="7886700" cy="523568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각</a:t>
            </a:r>
            <a:r>
              <a:rPr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API </a:t>
            </a:r>
            <a:r>
              <a:rPr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호출 프롬프트</a:t>
            </a:r>
            <a:endParaRPr lang="en" altLang="ko-Kore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457200" lvl="1" indent="0">
              <a:buNone/>
            </a:pPr>
            <a:endParaRPr lang="en-US" altLang="ko-KR" sz="1600" dirty="0">
              <a:ea typeface="GyeonggiTitleOTF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4F9930-D93A-15BF-F3BB-E4768E79F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94" y="1811448"/>
            <a:ext cx="2972058" cy="3688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6DEE370-305B-1760-D687-FA5B16244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6843" y="1811448"/>
            <a:ext cx="3033023" cy="6553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6A23786-40EE-8C6F-FC6A-E8E775A943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8347" y="2466825"/>
            <a:ext cx="2601503" cy="43243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7CB0047-8C01-C8D7-DE76-0699A8084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4700" y="2139136"/>
            <a:ext cx="2735817" cy="99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7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200" dirty="0" err="1">
                <a:ea typeface="GyeonggiTitleOTF Medium" panose="02020603020101020101" pitchFamily="18" charset="-127"/>
              </a:rPr>
              <a:t>ToolFormer</a:t>
            </a:r>
            <a:endParaRPr kumimoji="1" lang="en-US" altLang="ko-KR" sz="3200" dirty="0">
              <a:ea typeface="GyeonggiTitleOTF 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16CE4A-EB77-250F-0673-DEF7E587C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58152"/>
            <a:ext cx="7886700" cy="523568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각</a:t>
            </a:r>
            <a:r>
              <a:rPr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API </a:t>
            </a:r>
            <a:r>
              <a:rPr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호출 프롬프트</a:t>
            </a:r>
            <a:endParaRPr lang="en" altLang="ko-Kore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457200" lvl="1" indent="0">
              <a:buNone/>
            </a:pPr>
            <a:endParaRPr lang="en-US" altLang="ko-KR" sz="1600" dirty="0">
              <a:ea typeface="GyeonggiTitleOTF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8D5A99-4D4D-C7A6-7381-9C5576CBD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807917"/>
            <a:ext cx="2789162" cy="43361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B95C308-603F-B510-BFD1-FC8C80CE8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0517" y="1743244"/>
            <a:ext cx="2773920" cy="172226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D3E6CA2-E9E4-226A-AE60-100BC3F475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0517" y="3465513"/>
            <a:ext cx="2690093" cy="283488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CF80E62-6151-AD76-43A2-3311C5C772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080" y="1743244"/>
            <a:ext cx="2773920" cy="26748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FFE44CE-AF91-9645-C955-04C2E05669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4437" y="4419608"/>
            <a:ext cx="2682472" cy="218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976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200" dirty="0" err="1">
                <a:ea typeface="GyeonggiTitleOTF Medium" panose="02020603020101020101" pitchFamily="18" charset="-127"/>
              </a:rPr>
              <a:t>ToolFormer</a:t>
            </a:r>
            <a:endParaRPr kumimoji="1" lang="en-US" altLang="ko-KR" sz="3200" dirty="0">
              <a:ea typeface="GyeonggiTitleOTF 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16CE4A-EB77-250F-0673-DEF7E587C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58152"/>
            <a:ext cx="7886700" cy="523568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ko-KR" altLang="en-US" sz="2000" dirty="0">
                <a:ea typeface="GyeonggiTitleOTF Medium" panose="02020603020101020101" pitchFamily="18" charset="-127"/>
              </a:rPr>
              <a:t>한계</a:t>
            </a:r>
            <a:endParaRPr lang="en-US" altLang="ko-KR" sz="2000" dirty="0"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v"/>
            </a:pP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도구를 연쇄적으로 쓸 수 없음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</a:p>
          <a:p>
            <a:pPr lvl="1">
              <a:buFont typeface="Wingdings" pitchFamily="2" charset="2"/>
              <a:buChar char="v"/>
            </a:pPr>
            <a:r>
              <a:rPr lang="ko-KR" altLang="en-US" sz="1600" dirty="0">
                <a:ea typeface="GyeonggiTitleOTF Medium" panose="02020603020101020101" pitchFamily="18" charset="-127"/>
              </a:rPr>
              <a:t>내부적으로 </a:t>
            </a:r>
            <a:r>
              <a:rPr lang="en-US" altLang="ko-KR" sz="1600" dirty="0">
                <a:ea typeface="GyeonggiTitleOTF Medium" panose="02020603020101020101" pitchFamily="18" charset="-127"/>
              </a:rPr>
              <a:t>API</a:t>
            </a:r>
            <a:r>
              <a:rPr lang="ko-KR" altLang="en-US" sz="1600" dirty="0">
                <a:ea typeface="GyeonggiTitleOTF Medium" panose="02020603020101020101" pitchFamily="18" charset="-127"/>
              </a:rPr>
              <a:t>를 호출하는 체인을 쓸 수 없음</a:t>
            </a:r>
            <a:r>
              <a:rPr lang="en-US" altLang="ko-KR" sz="1600" dirty="0">
                <a:ea typeface="GyeonggiTitleOTF Medium" panose="02020603020101020101" pitchFamily="18" charset="-127"/>
              </a:rPr>
              <a:t>.</a:t>
            </a:r>
          </a:p>
          <a:p>
            <a:pPr lvl="1">
              <a:buFont typeface="Wingdings" pitchFamily="2" charset="2"/>
              <a:buChar char="v"/>
            </a:pPr>
            <a:endParaRPr lang="en" altLang="ko-Kore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457200" lvl="1" indent="0">
              <a:buNone/>
            </a:pPr>
            <a:endParaRPr lang="en-US" altLang="ko-KR" sz="1600" dirty="0"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1994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E93F1E-86F9-06C6-ADB2-221A18DC8F6E}"/>
              </a:ext>
            </a:extLst>
          </p:cNvPr>
          <p:cNvSpPr txBox="1"/>
          <p:nvPr/>
        </p:nvSpPr>
        <p:spPr>
          <a:xfrm>
            <a:off x="3472179" y="2932345"/>
            <a:ext cx="25138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감사합니다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7BFEB-8768-4A0F-E1D9-DE500EF01170}"/>
              </a:ext>
            </a:extLst>
          </p:cNvPr>
          <p:cNvSpPr txBox="1"/>
          <p:nvPr/>
        </p:nvSpPr>
        <p:spPr>
          <a:xfrm>
            <a:off x="3327107" y="4898137"/>
            <a:ext cx="2489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김성연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김영상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조희진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173E0-578F-3378-0946-86463AAD99BA}"/>
              </a:ext>
            </a:extLst>
          </p:cNvPr>
          <p:cNvSpPr txBox="1"/>
          <p:nvPr/>
        </p:nvSpPr>
        <p:spPr>
          <a:xfrm>
            <a:off x="4200743" y="4498027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GME</a:t>
            </a:r>
            <a:endParaRPr kumimoji="1" lang="ko-KR" altLang="en-US" sz="2000" b="1" dirty="0">
              <a:latin typeface="GYEONGGITITLEOTF MEDIUM" panose="02020603020101020101" pitchFamily="18" charset="-127"/>
              <a:ea typeface="GYEONGGITITLEOTF MEDIUM" panose="02020603020101020101" pitchFamily="18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6058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9886</TotalTime>
  <Words>386</Words>
  <Application>Microsoft Office PowerPoint</Application>
  <PresentationFormat>화면 슬라이드 쇼(4:3)</PresentationFormat>
  <Paragraphs>55</Paragraphs>
  <Slides>7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GyeonggiTitleOTF Medium</vt:lpstr>
      <vt:lpstr>Calibri</vt:lpstr>
      <vt:lpstr>Arial</vt:lpstr>
      <vt:lpstr>경기천년바탕 Regular</vt:lpstr>
      <vt:lpstr>Wingdings</vt:lpstr>
      <vt:lpstr>GyeonggiTitleOTF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조희진</dc:creator>
  <cp:lastModifiedBy>김성연</cp:lastModifiedBy>
  <cp:revision>314</cp:revision>
  <dcterms:created xsi:type="dcterms:W3CDTF">2023-05-28T14:12:31Z</dcterms:created>
  <dcterms:modified xsi:type="dcterms:W3CDTF">2023-11-16T07:28:32Z</dcterms:modified>
</cp:coreProperties>
</file>